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7" r:id="rId3"/>
    <p:sldId id="258" r:id="rId4"/>
    <p:sldId id="268" r:id="rId5"/>
    <p:sldId id="269" r:id="rId6"/>
    <p:sldId id="270" r:id="rId7"/>
    <p:sldId id="259" r:id="rId8"/>
    <p:sldId id="271" r:id="rId9"/>
    <p:sldId id="272" r:id="rId10"/>
    <p:sldId id="267"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58" d="100"/>
          <a:sy n="58" d="100"/>
        </p:scale>
        <p:origin x="95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2566225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255229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0942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145478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63450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983554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6050411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39784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1667913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857BB-20D5-425A-A52A-D21EA6FD5E0D}"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776681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6857BB-20D5-425A-A52A-D21EA6FD5E0D}"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50976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6857BB-20D5-425A-A52A-D21EA6FD5E0D}"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860526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6857BB-20D5-425A-A52A-D21EA6FD5E0D}" type="datetimeFigureOut">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616884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857BB-20D5-425A-A52A-D21EA6FD5E0D}" type="datetimeFigureOut">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127990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6857BB-20D5-425A-A52A-D21EA6FD5E0D}"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307554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6857BB-20D5-425A-A52A-D21EA6FD5E0D}"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AE8602-549D-4360-974B-ECF990207568}" type="slidenum">
              <a:rPr lang="en-US" smtClean="0"/>
              <a:t>‹#›</a:t>
            </a:fld>
            <a:endParaRPr lang="en-US"/>
          </a:p>
        </p:txBody>
      </p:sp>
    </p:spTree>
    <p:extLst>
      <p:ext uri="{BB962C8B-B14F-4D97-AF65-F5344CB8AC3E}">
        <p14:creationId xmlns:p14="http://schemas.microsoft.com/office/powerpoint/2010/main" val="2207629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86857BB-20D5-425A-A52A-D21EA6FD5E0D}" type="datetimeFigureOut">
              <a:rPr lang="en-US" smtClean="0"/>
              <a:t>12/5/2024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5AE8602-549D-4360-974B-ECF990207568}" type="slidenum">
              <a:rPr lang="en-US" smtClean="0"/>
              <a:t>‹#›</a:t>
            </a:fld>
            <a:endParaRPr lang="en-US"/>
          </a:p>
        </p:txBody>
      </p:sp>
    </p:spTree>
    <p:extLst>
      <p:ext uri="{BB962C8B-B14F-4D97-AF65-F5344CB8AC3E}">
        <p14:creationId xmlns:p14="http://schemas.microsoft.com/office/powerpoint/2010/main" val="9741544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57B2-B758-0AAC-B486-D6F2CAB8E209}"/>
              </a:ext>
            </a:extLst>
          </p:cNvPr>
          <p:cNvSpPr>
            <a:spLocks noGrp="1"/>
          </p:cNvSpPr>
          <p:nvPr>
            <p:ph type="ctrTitle"/>
          </p:nvPr>
        </p:nvSpPr>
        <p:spPr>
          <a:xfrm>
            <a:off x="369870" y="1"/>
            <a:ext cx="9061805" cy="1643864"/>
          </a:xfrm>
        </p:spPr>
        <p:txBody>
          <a:bodyPr/>
          <a:lstStyle/>
          <a:p>
            <a:r>
              <a:rPr lang="en-US" dirty="0">
                <a:solidFill>
                  <a:srgbClr val="FFFF00"/>
                </a:solidFill>
              </a:rPr>
              <a:t>Welcome To Our Presentation</a:t>
            </a:r>
          </a:p>
        </p:txBody>
      </p:sp>
    </p:spTree>
    <p:extLst>
      <p:ext uri="{BB962C8B-B14F-4D97-AF65-F5344CB8AC3E}">
        <p14:creationId xmlns:p14="http://schemas.microsoft.com/office/powerpoint/2010/main" val="4178274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0A96-F073-796E-E207-BA9A29339F14}"/>
              </a:ext>
            </a:extLst>
          </p:cNvPr>
          <p:cNvSpPr>
            <a:spLocks noGrp="1"/>
          </p:cNvSpPr>
          <p:nvPr>
            <p:ph type="title"/>
          </p:nvPr>
        </p:nvSpPr>
        <p:spPr>
          <a:xfrm>
            <a:off x="677334" y="609600"/>
            <a:ext cx="8596668" cy="762000"/>
          </a:xfrm>
        </p:spPr>
        <p:txBody>
          <a:bodyPr>
            <a:normAutofit fontScale="90000"/>
          </a:bodyPr>
          <a:lstStyle/>
          <a:p>
            <a:r>
              <a:rPr lang="en-US" sz="4000" b="1" dirty="0">
                <a:solidFill>
                  <a:schemeClr val="bg1"/>
                </a:solidFill>
                <a:effectLst/>
                <a:latin typeface="Times New Roman" panose="02020603050405020304" pitchFamily="18" charset="0"/>
                <a:ea typeface="SimSun" panose="02010600030101010101" pitchFamily="2" charset="-122"/>
              </a:rPr>
              <a:t>                        Recommendation</a:t>
            </a:r>
            <a:br>
              <a:rPr lang="en-US" sz="1800" dirty="0">
                <a:effectLst/>
                <a:latin typeface="Times New Roman" panose="02020603050405020304" pitchFamily="18" charset="0"/>
                <a:ea typeface="SimSun" panose="02010600030101010101" pitchFamily="2" charset="-122"/>
              </a:rPr>
            </a:br>
            <a:endParaRPr lang="en-US" dirty="0"/>
          </a:p>
        </p:txBody>
      </p:sp>
      <p:sp>
        <p:nvSpPr>
          <p:cNvPr id="3" name="Content Placeholder 2">
            <a:extLst>
              <a:ext uri="{FF2B5EF4-FFF2-40B4-BE49-F238E27FC236}">
                <a16:creationId xmlns:a16="http://schemas.microsoft.com/office/drawing/2014/main" id="{A132F2B4-9955-8A5F-5EE9-D0E94653178E}"/>
              </a:ext>
            </a:extLst>
          </p:cNvPr>
          <p:cNvSpPr>
            <a:spLocks noGrp="1"/>
          </p:cNvSpPr>
          <p:nvPr>
            <p:ph idx="1"/>
          </p:nvPr>
        </p:nvSpPr>
        <p:spPr>
          <a:xfrm>
            <a:off x="71919" y="2486346"/>
            <a:ext cx="10037281" cy="4371653"/>
          </a:xfrm>
        </p:spPr>
        <p:txBody>
          <a:bodyPr/>
          <a:lstStyle/>
          <a:p>
            <a:pPr marL="0" indent="0">
              <a:buNone/>
            </a:pPr>
            <a:endParaRPr lang="en-US" sz="2000" b="1" dirty="0">
              <a:solidFill>
                <a:srgbClr val="000000"/>
              </a:solidFill>
              <a:effectLst/>
              <a:latin typeface="Times New Roman" panose="02020603050405020304" pitchFamily="18" charset="0"/>
              <a:ea typeface="Times New Roman" panose="02020603050405020304" pitchFamily="18" charset="0"/>
            </a:endParaRPr>
          </a:p>
          <a:p>
            <a:pPr marL="0" indent="0">
              <a:buNone/>
            </a:pPr>
            <a:r>
              <a:rPr lang="en-US" sz="2400" b="1" dirty="0">
                <a:solidFill>
                  <a:schemeClr val="bg1"/>
                </a:solidFill>
                <a:effectLst/>
                <a:latin typeface="Times New Roman" panose="02020603050405020304" pitchFamily="18" charset="0"/>
                <a:ea typeface="Times New Roman" panose="02020603050405020304" pitchFamily="18" charset="0"/>
              </a:rPr>
              <a:t>1. Water Resource Management and Thermal Pollution Control</a:t>
            </a:r>
            <a:endParaRPr lang="en-US" sz="2400" dirty="0">
              <a:solidFill>
                <a:schemeClr val="bg1"/>
              </a:solidFill>
              <a:effectLst/>
              <a:latin typeface="Times New Roman" panose="02020603050405020304" pitchFamily="18" charset="0"/>
              <a:ea typeface="SimSun" panose="02010600030101010101" pitchFamily="2" charset="-122"/>
            </a:endParaRPr>
          </a:p>
          <a:p>
            <a:pPr marL="0" indent="0">
              <a:buNone/>
            </a:pPr>
            <a:r>
              <a:rPr lang="en-US" sz="2400" b="1" dirty="0">
                <a:solidFill>
                  <a:schemeClr val="bg1"/>
                </a:solidFill>
                <a:effectLst/>
                <a:latin typeface="Times New Roman" panose="02020603050405020304" pitchFamily="18" charset="0"/>
                <a:ea typeface="Times New Roman" panose="02020603050405020304" pitchFamily="18" charset="0"/>
              </a:rPr>
              <a:t>2. Radioactive Waste Management</a:t>
            </a:r>
            <a:endParaRPr lang="en-US" sz="2400" dirty="0">
              <a:solidFill>
                <a:schemeClr val="bg1"/>
              </a:solidFill>
              <a:effectLst/>
              <a:latin typeface="Times New Roman" panose="02020603050405020304" pitchFamily="18" charset="0"/>
              <a:ea typeface="SimSun" panose="02010600030101010101" pitchFamily="2" charset="-122"/>
            </a:endParaRPr>
          </a:p>
          <a:p>
            <a:pPr marL="0" indent="0">
              <a:buNone/>
            </a:pPr>
            <a:r>
              <a:rPr lang="en-US" sz="2400" b="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3. Air Quality Protection</a:t>
            </a:r>
          </a:p>
          <a:p>
            <a:pPr marL="0" indent="0">
              <a:buNone/>
            </a:pPr>
            <a:r>
              <a:rPr lang="en-US" sz="2400" b="1" dirty="0">
                <a:solidFill>
                  <a:schemeClr val="bg1"/>
                </a:solidFill>
                <a:effectLst/>
                <a:latin typeface="Times New Roman" panose="02020603050405020304" pitchFamily="18" charset="0"/>
                <a:ea typeface="Times New Roman" panose="02020603050405020304" pitchFamily="18" charset="0"/>
              </a:rPr>
              <a:t>4. Biodiversity and Ecosystem Conservation</a:t>
            </a:r>
            <a:endParaRPr lang="en-US" sz="2400" dirty="0">
              <a:solidFill>
                <a:schemeClr val="bg1"/>
              </a:solidFill>
              <a:effectLst/>
              <a:latin typeface="Times New Roman" panose="02020603050405020304" pitchFamily="18" charset="0"/>
              <a:ea typeface="SimSun" panose="02010600030101010101" pitchFamily="2" charset="-122"/>
            </a:endParaRPr>
          </a:p>
          <a:p>
            <a:pPr marL="0" indent="0">
              <a:buNone/>
            </a:pPr>
            <a:r>
              <a:rPr lang="en-US" sz="2400" b="1" dirty="0">
                <a:solidFill>
                  <a:schemeClr val="bg1"/>
                </a:solidFill>
                <a:effectLst/>
                <a:latin typeface="Times New Roman" panose="02020603050405020304" pitchFamily="18" charset="0"/>
                <a:ea typeface="Times New Roman" panose="02020603050405020304" pitchFamily="18" charset="0"/>
              </a:rPr>
              <a:t>5. Flood Risk Management</a:t>
            </a:r>
            <a:endParaRPr lang="en-US" sz="2400" dirty="0">
              <a:solidFill>
                <a:schemeClr val="bg1"/>
              </a:solidFill>
              <a:effectLst/>
              <a:latin typeface="Times New Roman" panose="02020603050405020304" pitchFamily="18" charset="0"/>
              <a:ea typeface="SimSun" panose="02010600030101010101" pitchFamily="2" charset="-122"/>
            </a:endParaRPr>
          </a:p>
          <a:p>
            <a:pPr marL="0" indent="0">
              <a:buNone/>
            </a:pPr>
            <a:r>
              <a:rPr lang="en-US" sz="2400" b="1" dirty="0">
                <a:solidFill>
                  <a:schemeClr val="bg1"/>
                </a:solidFill>
                <a:effectLst/>
                <a:latin typeface="Times New Roman" panose="02020603050405020304" pitchFamily="18" charset="0"/>
                <a:ea typeface="Times New Roman" panose="02020603050405020304" pitchFamily="18" charset="0"/>
              </a:rPr>
              <a:t>6. Community Health and Safety</a:t>
            </a:r>
            <a:endParaRPr lang="en-US" sz="2400" dirty="0">
              <a:solidFill>
                <a:schemeClr val="bg1"/>
              </a:solidFill>
              <a:effectLst/>
              <a:latin typeface="Times New Roman" panose="02020603050405020304" pitchFamily="18" charset="0"/>
              <a:ea typeface="SimSun" panose="02010600030101010101" pitchFamily="2" charset="-122"/>
            </a:endParaRPr>
          </a:p>
          <a:p>
            <a:pPr marL="0" indent="0">
              <a:buNone/>
            </a:pPr>
            <a:r>
              <a:rPr lang="en-US" sz="2400" b="1" dirty="0">
                <a:solidFill>
                  <a:schemeClr val="bg1"/>
                </a:solidFill>
                <a:effectLst/>
                <a:latin typeface="Times New Roman" panose="02020603050405020304" pitchFamily="18" charset="0"/>
                <a:ea typeface="Times New Roman" panose="02020603050405020304" pitchFamily="18" charset="0"/>
              </a:rPr>
              <a:t>7. Continuous Monitoring and Auditing</a:t>
            </a:r>
            <a:endParaRPr lang="en-US" sz="2400" dirty="0">
              <a:solidFill>
                <a:schemeClr val="bg1"/>
              </a:solidFill>
              <a:effectLst/>
              <a:latin typeface="Times New Roman" panose="02020603050405020304" pitchFamily="18" charset="0"/>
              <a:ea typeface="SimSun" panose="02010600030101010101" pitchFamily="2" charset="-122"/>
            </a:endParaRPr>
          </a:p>
          <a:p>
            <a:pPr marL="0" indent="0">
              <a:buNone/>
            </a:pPr>
            <a:r>
              <a:rPr lang="en-US" sz="2400" b="1" dirty="0">
                <a:solidFill>
                  <a:schemeClr val="bg1"/>
                </a:solidFill>
                <a:effectLst/>
                <a:latin typeface="Times New Roman" panose="02020603050405020304" pitchFamily="18" charset="0"/>
                <a:ea typeface="Times New Roman" panose="02020603050405020304" pitchFamily="18" charset="0"/>
              </a:rPr>
              <a:t>8. Sustainable Energy Practices</a:t>
            </a:r>
            <a:endParaRPr lang="en-US" sz="2400" dirty="0">
              <a:solidFill>
                <a:schemeClr val="bg1"/>
              </a:solidFill>
              <a:effectLst/>
              <a:latin typeface="Times New Roman" panose="02020603050405020304" pitchFamily="18" charset="0"/>
              <a:ea typeface="SimSun" panose="02010600030101010101" pitchFamily="2" charset="-122"/>
            </a:endParaRPr>
          </a:p>
          <a:p>
            <a:endParaRPr lang="en-US" dirty="0"/>
          </a:p>
        </p:txBody>
      </p:sp>
    </p:spTree>
    <p:extLst>
      <p:ext uri="{BB962C8B-B14F-4D97-AF65-F5344CB8AC3E}">
        <p14:creationId xmlns:p14="http://schemas.microsoft.com/office/powerpoint/2010/main" val="729498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C79D2-1DF7-6890-B7C5-AB3F60D9F53B}"/>
              </a:ext>
            </a:extLst>
          </p:cNvPr>
          <p:cNvSpPr>
            <a:spLocks noGrp="1"/>
          </p:cNvSpPr>
          <p:nvPr>
            <p:ph idx="1"/>
          </p:nvPr>
        </p:nvSpPr>
        <p:spPr>
          <a:xfrm>
            <a:off x="677334" y="287677"/>
            <a:ext cx="8596668" cy="5753686"/>
          </a:xfrm>
        </p:spPr>
        <p:txBody>
          <a:bodyPr>
            <a:normAutofit/>
          </a:bodyPr>
          <a:lstStyle/>
          <a:p>
            <a:pPr marL="0" indent="0">
              <a:buNone/>
            </a:pPr>
            <a:endParaRPr lang="en-US" sz="4400" dirty="0"/>
          </a:p>
          <a:p>
            <a:pPr marL="0" indent="0">
              <a:buNone/>
            </a:pPr>
            <a:r>
              <a:rPr lang="en-US" sz="4400" dirty="0"/>
              <a:t>              </a:t>
            </a:r>
            <a:r>
              <a:rPr lang="en-US" sz="8800" dirty="0">
                <a:solidFill>
                  <a:srgbClr val="00B0F0"/>
                </a:solidFill>
              </a:rPr>
              <a:t>Thank You</a:t>
            </a:r>
            <a:endParaRPr lang="en-US" sz="4400" dirty="0">
              <a:solidFill>
                <a:srgbClr val="00B0F0"/>
              </a:solidFill>
            </a:endParaRPr>
          </a:p>
        </p:txBody>
      </p:sp>
    </p:spTree>
    <p:extLst>
      <p:ext uri="{BB962C8B-B14F-4D97-AF65-F5344CB8AC3E}">
        <p14:creationId xmlns:p14="http://schemas.microsoft.com/office/powerpoint/2010/main" val="4283762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E1F07-40F0-C4CF-A296-638002580C10}"/>
              </a:ext>
            </a:extLst>
          </p:cNvPr>
          <p:cNvSpPr>
            <a:spLocks noGrp="1"/>
          </p:cNvSpPr>
          <p:nvPr>
            <p:ph type="title"/>
          </p:nvPr>
        </p:nvSpPr>
        <p:spPr>
          <a:xfrm>
            <a:off x="677334" y="0"/>
            <a:ext cx="8596668" cy="1930400"/>
          </a:xfrm>
        </p:spPr>
        <p:txBody>
          <a:bodyPr>
            <a:normAutofit/>
          </a:bodyPr>
          <a:lstStyle/>
          <a:p>
            <a:r>
              <a:rPr lang="en-US" dirty="0">
                <a:solidFill>
                  <a:srgbClr val="002060"/>
                </a:solidFill>
              </a:rPr>
              <a:t>Topic: Environmental impact assessment of </a:t>
            </a:r>
            <a:r>
              <a:rPr lang="en-US" dirty="0" err="1">
                <a:solidFill>
                  <a:srgbClr val="002060"/>
                </a:solidFill>
              </a:rPr>
              <a:t>Rooppur</a:t>
            </a:r>
            <a:r>
              <a:rPr lang="en-US" dirty="0">
                <a:solidFill>
                  <a:srgbClr val="002060"/>
                </a:solidFill>
              </a:rPr>
              <a:t> Nuclear Power Plant </a:t>
            </a:r>
          </a:p>
        </p:txBody>
      </p:sp>
      <p:sp>
        <p:nvSpPr>
          <p:cNvPr id="3" name="Content Placeholder 2">
            <a:extLst>
              <a:ext uri="{FF2B5EF4-FFF2-40B4-BE49-F238E27FC236}">
                <a16:creationId xmlns:a16="http://schemas.microsoft.com/office/drawing/2014/main" id="{897849CA-E109-C5B0-8A3E-63AE5D4419FE}"/>
              </a:ext>
            </a:extLst>
          </p:cNvPr>
          <p:cNvSpPr>
            <a:spLocks noGrp="1"/>
          </p:cNvSpPr>
          <p:nvPr>
            <p:ph idx="1"/>
          </p:nvPr>
        </p:nvSpPr>
        <p:spPr>
          <a:xfrm>
            <a:off x="0" y="2928135"/>
            <a:ext cx="9274002" cy="3929865"/>
          </a:xfrm>
        </p:spPr>
        <p:txBody>
          <a:bodyPr>
            <a:normAutofit/>
          </a:bodyPr>
          <a:lstStyle/>
          <a:p>
            <a:endParaRPr lang="en-US" sz="2000" dirty="0">
              <a:solidFill>
                <a:schemeClr val="tx1">
                  <a:lumMod val="85000"/>
                  <a:lumOff val="15000"/>
                </a:schemeClr>
              </a:solidFill>
            </a:endParaRPr>
          </a:p>
          <a:p>
            <a:endParaRPr lang="en-US" sz="2000" dirty="0"/>
          </a:p>
        </p:txBody>
      </p:sp>
    </p:spTree>
    <p:extLst>
      <p:ext uri="{BB962C8B-B14F-4D97-AF65-F5344CB8AC3E}">
        <p14:creationId xmlns:p14="http://schemas.microsoft.com/office/powerpoint/2010/main" val="197073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7120-379E-6CDE-9AB4-F60660BE2804}"/>
              </a:ext>
            </a:extLst>
          </p:cNvPr>
          <p:cNvSpPr>
            <a:spLocks noGrp="1"/>
          </p:cNvSpPr>
          <p:nvPr>
            <p:ph type="title"/>
          </p:nvPr>
        </p:nvSpPr>
        <p:spPr/>
        <p:txBody>
          <a:bodyPr>
            <a:normAutofit/>
          </a:bodyPr>
          <a:lstStyle/>
          <a:p>
            <a:r>
              <a:rPr lang="en-US" sz="3200" dirty="0"/>
              <a:t>                   </a:t>
            </a:r>
            <a:r>
              <a:rPr lang="en-US" sz="3200" dirty="0" err="1">
                <a:solidFill>
                  <a:schemeClr val="tx1"/>
                </a:solidFill>
              </a:rPr>
              <a:t>Rooppur</a:t>
            </a:r>
            <a:r>
              <a:rPr lang="en-US" sz="3200" dirty="0">
                <a:solidFill>
                  <a:schemeClr val="tx1"/>
                </a:solidFill>
              </a:rPr>
              <a:t> Nuclear Power  Plant</a:t>
            </a:r>
          </a:p>
        </p:txBody>
      </p:sp>
      <p:sp>
        <p:nvSpPr>
          <p:cNvPr id="3" name="Content Placeholder 2">
            <a:extLst>
              <a:ext uri="{FF2B5EF4-FFF2-40B4-BE49-F238E27FC236}">
                <a16:creationId xmlns:a16="http://schemas.microsoft.com/office/drawing/2014/main" id="{49C6FE2B-8571-41E0-EE83-897CC4843636}"/>
              </a:ext>
            </a:extLst>
          </p:cNvPr>
          <p:cNvSpPr>
            <a:spLocks noGrp="1"/>
          </p:cNvSpPr>
          <p:nvPr>
            <p:ph idx="1"/>
          </p:nvPr>
        </p:nvSpPr>
        <p:spPr>
          <a:xfrm>
            <a:off x="838200" y="1506071"/>
            <a:ext cx="10515600" cy="4670892"/>
          </a:xfrm>
        </p:spPr>
        <p:txBody>
          <a:bodyPr/>
          <a:lstStyle/>
          <a:p>
            <a:r>
              <a:rPr lang="en-US" dirty="0"/>
              <a:t>The </a:t>
            </a:r>
            <a:r>
              <a:rPr lang="en-US" dirty="0" err="1"/>
              <a:t>Rooppur</a:t>
            </a:r>
            <a:r>
              <a:rPr lang="en-US" dirty="0"/>
              <a:t> Nuclear Power Plant is a 2.4 </a:t>
            </a:r>
            <a:r>
              <a:rPr lang="en-US" dirty="0" err="1"/>
              <a:t>GWe</a:t>
            </a:r>
            <a:r>
              <a:rPr lang="en-US" dirty="0"/>
              <a:t> nuclear power plant project in Bangladesh. </a:t>
            </a:r>
          </a:p>
          <a:p>
            <a:r>
              <a:rPr lang="en-US" dirty="0"/>
              <a:t>The nuclear power plant is being constructed at </a:t>
            </a:r>
            <a:r>
              <a:rPr lang="en-US" dirty="0" err="1"/>
              <a:t>Rooppur</a:t>
            </a:r>
            <a:r>
              <a:rPr lang="en-US" dirty="0"/>
              <a:t> of </a:t>
            </a:r>
            <a:r>
              <a:rPr lang="en-US" dirty="0" err="1"/>
              <a:t>Ishwardi</a:t>
            </a:r>
            <a:r>
              <a:rPr lang="en-US" dirty="0"/>
              <a:t> Upazila on the bank of the river Padma, about 160 km northwest of Dhaka. </a:t>
            </a:r>
          </a:p>
          <a:p>
            <a:r>
              <a:rPr lang="en-US" dirty="0"/>
              <a:t>It will be the country's first nuclear power plant, and the first of the two units is expected to go into operation in 2025</a:t>
            </a:r>
            <a:endParaRPr lang="en-US" sz="1800" dirty="0">
              <a:latin typeface="Times New Roman" panose="02020603050405020304" pitchFamily="18" charset="0"/>
              <a:ea typeface="SimSun" panose="02010600030101010101" pitchFamily="2" charset="-122"/>
            </a:endParaRPr>
          </a:p>
          <a:p>
            <a:pPr marL="0" indent="0">
              <a:buNone/>
            </a:pPr>
            <a:endParaRPr lang="en-US" sz="1800" dirty="0">
              <a:effectLst/>
              <a:latin typeface="Times New Roman" panose="02020603050405020304" pitchFamily="18" charset="0"/>
              <a:ea typeface="SimSun" panose="02010600030101010101" pitchFamily="2" charset="-122"/>
            </a:endParaRPr>
          </a:p>
          <a:p>
            <a:pPr marL="0" indent="0">
              <a:buNone/>
            </a:pPr>
            <a:endParaRPr lang="en-US" dirty="0"/>
          </a:p>
        </p:txBody>
      </p:sp>
      <p:pic>
        <p:nvPicPr>
          <p:cNvPr id="4" name="Picture 3">
            <a:extLst>
              <a:ext uri="{FF2B5EF4-FFF2-40B4-BE49-F238E27FC236}">
                <a16:creationId xmlns:a16="http://schemas.microsoft.com/office/drawing/2014/main" id="{9274801C-864A-165E-0BB1-BC0D1FC5BC32}"/>
              </a:ext>
            </a:extLst>
          </p:cNvPr>
          <p:cNvPicPr>
            <a:picLocks noChangeAspect="1"/>
          </p:cNvPicPr>
          <p:nvPr/>
        </p:nvPicPr>
        <p:blipFill>
          <a:blip r:embed="rId2"/>
          <a:stretch>
            <a:fillRect/>
          </a:stretch>
        </p:blipFill>
        <p:spPr>
          <a:xfrm>
            <a:off x="2340429" y="3685134"/>
            <a:ext cx="6776720" cy="2897112"/>
          </a:xfrm>
          <a:prstGeom prst="rect">
            <a:avLst/>
          </a:prstGeom>
        </p:spPr>
      </p:pic>
    </p:spTree>
    <p:extLst>
      <p:ext uri="{BB962C8B-B14F-4D97-AF65-F5344CB8AC3E}">
        <p14:creationId xmlns:p14="http://schemas.microsoft.com/office/powerpoint/2010/main" val="3002210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232A-FED0-C6C9-386C-40DEB81A1696}"/>
              </a:ext>
            </a:extLst>
          </p:cNvPr>
          <p:cNvSpPr>
            <a:spLocks noGrp="1"/>
          </p:cNvSpPr>
          <p:nvPr>
            <p:ph type="title"/>
          </p:nvPr>
        </p:nvSpPr>
        <p:spPr/>
        <p:txBody>
          <a:bodyPr>
            <a:noAutofit/>
          </a:bodyPr>
          <a:lstStyle/>
          <a:p>
            <a:r>
              <a:rPr lang="en-US"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Study Area: </a:t>
            </a:r>
            <a:r>
              <a:rPr lang="en-US"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Rooppur</a:t>
            </a:r>
            <a:r>
              <a:rPr lang="en-US"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Nuclear Power Plant, </a:t>
            </a:r>
            <a:r>
              <a:rPr lang="en-US" b="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Ishwardi</a:t>
            </a:r>
            <a:r>
              <a:rPr lang="en-US"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Bangladesh</a:t>
            </a:r>
            <a:br>
              <a:rPr lang="en-US" b="1" dirty="0">
                <a:solidFill>
                  <a:schemeClr val="tx1"/>
                </a:solidFill>
                <a:effectLst/>
                <a:latin typeface="Calibri Light" panose="020F0302020204030204" pitchFamily="34" charset="0"/>
                <a:ea typeface="SimSun" panose="02010600030101010101" pitchFamily="2" charset="-122"/>
                <a:cs typeface="Times New Roman" panose="02020603050405020304" pitchFamily="18" charset="0"/>
              </a:rPr>
            </a:br>
            <a:endParaRPr lang="en-US" dirty="0">
              <a:solidFill>
                <a:schemeClr val="tx1"/>
              </a:solidFill>
            </a:endParaRPr>
          </a:p>
        </p:txBody>
      </p:sp>
      <p:sp>
        <p:nvSpPr>
          <p:cNvPr id="3" name="Content Placeholder 2">
            <a:extLst>
              <a:ext uri="{FF2B5EF4-FFF2-40B4-BE49-F238E27FC236}">
                <a16:creationId xmlns:a16="http://schemas.microsoft.com/office/drawing/2014/main" id="{DF0A3437-A766-55BD-A1F4-2DA3E7153076}"/>
              </a:ext>
            </a:extLst>
          </p:cNvPr>
          <p:cNvSpPr>
            <a:spLocks noGrp="1"/>
          </p:cNvSpPr>
          <p:nvPr>
            <p:ph idx="1"/>
          </p:nvPr>
        </p:nvSpPr>
        <p:spPr>
          <a:xfrm>
            <a:off x="677334" y="1778001"/>
            <a:ext cx="9960186" cy="4917440"/>
          </a:xfrm>
        </p:spPr>
        <p:txBody>
          <a:bodyPr>
            <a:normAutofit/>
          </a:bodyPr>
          <a:lstStyle/>
          <a:p>
            <a:pPr marL="0" marR="0" indent="0" algn="just">
              <a:lnSpc>
                <a:spcPct val="107000"/>
              </a:lnSpc>
              <a:spcBef>
                <a:spcPts val="0"/>
              </a:spcBef>
              <a:spcAft>
                <a:spcPts val="800"/>
              </a:spcAft>
              <a:buNone/>
            </a:pPr>
            <a:endParaRPr lang="en-US" sz="1800" b="1" dirty="0">
              <a:effectLst/>
              <a:latin typeface="Times New Roman" panose="02020603050405020304" pitchFamily="18" charset="0"/>
              <a:ea typeface="Times New Roman" panose="02020603050405020304" pitchFamily="18" charset="0"/>
              <a:cs typeface="Arial" panose="020B0604020202020204" pitchFamily="34" charset="0"/>
            </a:endParaRPr>
          </a:p>
          <a:p>
            <a:pPr marL="0" marR="0" indent="0" algn="just">
              <a:lnSpc>
                <a:spcPct val="107000"/>
              </a:lnSpc>
              <a:spcBef>
                <a:spcPts val="0"/>
              </a:spcBef>
              <a:spcAft>
                <a:spcPts val="800"/>
              </a:spcAft>
              <a:buNone/>
            </a:pPr>
            <a:endParaRPr lang="en-US" b="1" dirty="0">
              <a:latin typeface="Times New Roman" panose="02020603050405020304" pitchFamily="18" charset="0"/>
              <a:ea typeface="Times New Roman" panose="02020603050405020304" pitchFamily="18" charset="0"/>
              <a:cs typeface="Arial" panose="020B0604020202020204" pitchFamily="34" charset="0"/>
            </a:endParaRPr>
          </a:p>
          <a:p>
            <a:pPr marL="0" marR="0" indent="0" algn="just">
              <a:lnSpc>
                <a:spcPct val="107000"/>
              </a:lnSpc>
              <a:spcBef>
                <a:spcPts val="0"/>
              </a:spcBef>
              <a:spcAft>
                <a:spcPts val="800"/>
              </a:spcAft>
              <a:buNone/>
            </a:pPr>
            <a:endParaRPr lang="en-US" sz="1800" b="1" dirty="0">
              <a:effectLst/>
              <a:latin typeface="Times New Roman" panose="02020603050405020304" pitchFamily="18" charset="0"/>
              <a:ea typeface="Times New Roman" panose="02020603050405020304" pitchFamily="18" charset="0"/>
              <a:cs typeface="Arial" panose="020B0604020202020204" pitchFamily="34" charset="0"/>
            </a:endParaRPr>
          </a:p>
          <a:p>
            <a:pPr marL="0" marR="0" indent="0" algn="just">
              <a:lnSpc>
                <a:spcPct val="107000"/>
              </a:lnSpc>
              <a:spcBef>
                <a:spcPts val="0"/>
              </a:spcBef>
              <a:spcAft>
                <a:spcPts val="800"/>
              </a:spcAft>
              <a:buNone/>
            </a:pPr>
            <a:endParaRPr lang="en-US" sz="1800" b="1" dirty="0">
              <a:effectLst/>
              <a:latin typeface="Times New Roman" panose="02020603050405020304" pitchFamily="18" charset="0"/>
              <a:ea typeface="Times New Roman" panose="02020603050405020304" pitchFamily="18" charset="0"/>
              <a:cs typeface="Arial" panose="020B0604020202020204" pitchFamily="34" charset="0"/>
            </a:endParaRPr>
          </a:p>
          <a:p>
            <a:pPr marL="0" marR="0" indent="0" algn="just">
              <a:lnSpc>
                <a:spcPct val="107000"/>
              </a:lnSpc>
              <a:spcBef>
                <a:spcPts val="0"/>
              </a:spcBef>
              <a:spcAft>
                <a:spcPts val="800"/>
              </a:spcAft>
              <a:buNone/>
            </a:pPr>
            <a:endParaRPr lang="en-US" b="1" dirty="0">
              <a:latin typeface="Times New Roman" panose="02020603050405020304" pitchFamily="18" charset="0"/>
              <a:ea typeface="Times New Roman" panose="02020603050405020304" pitchFamily="18"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116BF282-6DFA-7BC1-1E04-CF9B08BC266B}"/>
              </a:ext>
            </a:extLst>
          </p:cNvPr>
          <p:cNvPicPr>
            <a:picLocks noChangeAspect="1"/>
          </p:cNvPicPr>
          <p:nvPr/>
        </p:nvPicPr>
        <p:blipFill>
          <a:blip r:embed="rId2"/>
          <a:stretch>
            <a:fillRect/>
          </a:stretch>
        </p:blipFill>
        <p:spPr>
          <a:xfrm>
            <a:off x="365760" y="1911272"/>
            <a:ext cx="8908242" cy="4174568"/>
          </a:xfrm>
          <a:prstGeom prst="rect">
            <a:avLst/>
          </a:prstGeom>
        </p:spPr>
      </p:pic>
    </p:spTree>
    <p:extLst>
      <p:ext uri="{BB962C8B-B14F-4D97-AF65-F5344CB8AC3E}">
        <p14:creationId xmlns:p14="http://schemas.microsoft.com/office/powerpoint/2010/main" val="2830189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921E8-EB83-380C-975B-FF59D3CAF484}"/>
              </a:ext>
            </a:extLst>
          </p:cNvPr>
          <p:cNvSpPr>
            <a:spLocks noGrp="1"/>
          </p:cNvSpPr>
          <p:nvPr>
            <p:ph idx="1"/>
          </p:nvPr>
        </p:nvSpPr>
        <p:spPr>
          <a:xfrm>
            <a:off x="277402" y="164387"/>
            <a:ext cx="9435557" cy="6693613"/>
          </a:xfrm>
        </p:spPr>
        <p:txBody>
          <a:bodyPr>
            <a:normAutofit/>
          </a:bodyPr>
          <a:lstStyle/>
          <a:p>
            <a:pPr marL="0" marR="0" indent="0" algn="just">
              <a:lnSpc>
                <a:spcPct val="107000"/>
              </a:lnSpc>
              <a:spcBef>
                <a:spcPts val="0"/>
              </a:spcBef>
              <a:spcAft>
                <a:spcPts val="800"/>
              </a:spcAft>
              <a:buNone/>
            </a:pPr>
            <a:r>
              <a:rPr lang="en-US" sz="3600" b="1" dirty="0">
                <a:effectLst/>
                <a:latin typeface="Times New Roman" panose="02020603050405020304" pitchFamily="18" charset="0"/>
                <a:ea typeface="Times New Roman" panose="02020603050405020304" pitchFamily="18" charset="0"/>
                <a:cs typeface="Arial" panose="020B0604020202020204" pitchFamily="34" charset="0"/>
              </a:rPr>
              <a:t>Data Collection:</a:t>
            </a:r>
            <a:endParaRPr lang="en-US" sz="3600" dirty="0">
              <a:effectLst/>
              <a:latin typeface="Calibri" panose="020F0502020204030204" pitchFamily="34" charset="0"/>
              <a:ea typeface="SimSun" panose="02010600030101010101" pitchFamily="2" charset="-122"/>
              <a:cs typeface="Arial" panose="020B0604020202020204" pitchFamily="34" charset="0"/>
            </a:endParaRPr>
          </a:p>
          <a:p>
            <a:pPr marL="0" indent="0" algn="just">
              <a:lnSpc>
                <a:spcPct val="107000"/>
              </a:lnSpc>
              <a:spcBef>
                <a:spcPts val="0"/>
              </a:spcBef>
              <a:spcAft>
                <a:spcPts val="800"/>
              </a:spcAft>
              <a:buNone/>
            </a:pPr>
            <a:r>
              <a:rPr lang="en-US" sz="2000" dirty="0">
                <a:effectLst/>
                <a:latin typeface="Times New Roman" panose="02020603050405020304" pitchFamily="18" charset="0"/>
                <a:ea typeface="Times New Roman" panose="02020603050405020304" pitchFamily="18" charset="0"/>
                <a:cs typeface="Arial" panose="020B0604020202020204" pitchFamily="34" charset="0"/>
              </a:rPr>
              <a:t>Field observations, household surveys, FGD, and key informant interviews were used to obtain primary data. Office personnel, informed local residents, including community members, merchants, teachers, and political leaders, were questioned to ascertain their perceptions of the project's social and environmental consequences. 3 km circular area at surrounding </a:t>
            </a:r>
            <a:r>
              <a:rPr lang="en-US" sz="2000" dirty="0" err="1">
                <a:effectLst/>
                <a:latin typeface="Times New Roman" panose="02020603050405020304" pitchFamily="18" charset="0"/>
                <a:ea typeface="Times New Roman" panose="02020603050405020304" pitchFamily="18" charset="0"/>
                <a:cs typeface="Arial" panose="020B0604020202020204" pitchFamily="34" charset="0"/>
              </a:rPr>
              <a:t>Rooppur</a:t>
            </a:r>
            <a:r>
              <a:rPr lang="en-US" sz="2000" dirty="0">
                <a:effectLst/>
                <a:latin typeface="Times New Roman" panose="02020603050405020304" pitchFamily="18" charset="0"/>
                <a:ea typeface="Times New Roman" panose="02020603050405020304" pitchFamily="18" charset="0"/>
                <a:cs typeface="Arial" panose="020B0604020202020204" pitchFamily="34" charset="0"/>
              </a:rPr>
              <a:t> Nuclear Power Plant is selected as the study area for this research. Secondary data were collected from different sources such as web browsing, daily newspapers, official documents, journal articles, photos, reports and so on</a:t>
            </a:r>
            <a:endParaRPr lang="en-US" sz="2000" dirty="0">
              <a:effectLst/>
              <a:latin typeface="Calibri" panose="020F0502020204030204" pitchFamily="34" charset="0"/>
              <a:ea typeface="SimSun" panose="02010600030101010101" pitchFamily="2" charset="-122"/>
              <a:cs typeface="Arial" panose="020B0604020202020204" pitchFamily="34" charset="0"/>
            </a:endParaRPr>
          </a:p>
          <a:p>
            <a:pPr marL="0" marR="0" indent="0" algn="just">
              <a:lnSpc>
                <a:spcPct val="107000"/>
              </a:lnSpc>
              <a:spcBef>
                <a:spcPts val="0"/>
              </a:spcBef>
              <a:spcAft>
                <a:spcPts val="800"/>
              </a:spcAft>
              <a:buNone/>
            </a:pPr>
            <a:r>
              <a:rPr lang="en-US" sz="3600" b="1" dirty="0">
                <a:effectLst/>
                <a:latin typeface="Times New Roman" panose="02020603050405020304" pitchFamily="18" charset="0"/>
                <a:ea typeface="Times New Roman" panose="02020603050405020304" pitchFamily="18" charset="0"/>
                <a:cs typeface="Arial" panose="020B0604020202020204" pitchFamily="34" charset="0"/>
              </a:rPr>
              <a:t>Data Sources:</a:t>
            </a:r>
            <a:endParaRPr lang="en-US" sz="3600" dirty="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2000" b="1" dirty="0">
                <a:effectLst/>
                <a:latin typeface="Times New Roman" panose="02020603050405020304" pitchFamily="18" charset="0"/>
                <a:ea typeface="Times New Roman" panose="02020603050405020304" pitchFamily="18" charset="0"/>
                <a:cs typeface="Arial" panose="020B0604020202020204" pitchFamily="34" charset="0"/>
              </a:rPr>
              <a:t>Primary Data</a:t>
            </a:r>
            <a:r>
              <a:rPr lang="en-US" sz="2000" dirty="0">
                <a:effectLst/>
                <a:latin typeface="Times New Roman" panose="02020603050405020304" pitchFamily="18" charset="0"/>
                <a:ea typeface="Times New Roman" panose="02020603050405020304" pitchFamily="18" charset="0"/>
                <a:cs typeface="Arial" panose="020B0604020202020204" pitchFamily="34" charset="0"/>
              </a:rPr>
              <a:t>: Collected through direct surveys and monitoring efforts conducted by soil and environmental students and field personnel.</a:t>
            </a:r>
          </a:p>
          <a:p>
            <a:pPr algn="just">
              <a:lnSpc>
                <a:spcPct val="107000"/>
              </a:lnSpc>
              <a:spcBef>
                <a:spcPts val="0"/>
              </a:spcBef>
              <a:spcAft>
                <a:spcPts val="800"/>
              </a:spcAft>
              <a:buSzPts val="1000"/>
              <a:buFont typeface="Symbol" panose="05050102010706020507" pitchFamily="18" charset="2"/>
              <a:buChar char=""/>
              <a:tabLst>
                <a:tab pos="457200" algn="l"/>
              </a:tabLst>
            </a:pPr>
            <a:r>
              <a:rPr lang="en-US" sz="2000" b="1" dirty="0">
                <a:effectLst/>
                <a:latin typeface="Times New Roman" panose="02020603050405020304" pitchFamily="18" charset="0"/>
                <a:ea typeface="SimSun" panose="02010600030101010101" pitchFamily="2" charset="-122"/>
                <a:cs typeface="Arial" panose="020B0604020202020204" pitchFamily="34" charset="0"/>
              </a:rPr>
              <a:t>Secondary Data:</a:t>
            </a:r>
            <a:r>
              <a:rPr lang="en-US" sz="2000" dirty="0">
                <a:effectLst/>
                <a:latin typeface="Times New Roman" panose="02020603050405020304" pitchFamily="18" charset="0"/>
                <a:ea typeface="SimSun" panose="02010600030101010101" pitchFamily="2" charset="-122"/>
                <a:cs typeface="Arial" panose="020B0604020202020204" pitchFamily="34" charset="0"/>
              </a:rPr>
              <a:t> Obtained from government reports, scientific publications, satellite imagery databases (NASA, NOAA), and environmental agencies such as the Bangladesh Department of Environment (DoE) and the Bangladesh Atomic Energy Commission (BAEC)</a:t>
            </a:r>
            <a:endParaRPr lang="en-US" sz="2000" dirty="0">
              <a:effectLst/>
              <a:latin typeface="Calibri" panose="020F0502020204030204" pitchFamily="34" charset="0"/>
              <a:ea typeface="SimSun" panose="02010600030101010101" pitchFamily="2" charset="-122"/>
              <a:cs typeface="Arial" panose="020B0604020202020204" pitchFamily="34"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SimSun" panose="02010600030101010101" pitchFamily="2" charset="-122"/>
              <a:cs typeface="Arial" panose="020B0604020202020204" pitchFamily="34" charset="0"/>
            </a:endParaRPr>
          </a:p>
          <a:p>
            <a:endParaRPr lang="en-US" dirty="0"/>
          </a:p>
        </p:txBody>
      </p:sp>
    </p:spTree>
    <p:extLst>
      <p:ext uri="{BB962C8B-B14F-4D97-AF65-F5344CB8AC3E}">
        <p14:creationId xmlns:p14="http://schemas.microsoft.com/office/powerpoint/2010/main" val="252974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3FE60A8-A076-F739-691B-542CC6EF7422}"/>
              </a:ext>
            </a:extLst>
          </p:cNvPr>
          <p:cNvSpPr/>
          <p:nvPr/>
        </p:nvSpPr>
        <p:spPr>
          <a:xfrm>
            <a:off x="4439920" y="2783840"/>
            <a:ext cx="2214880" cy="1402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accent5"/>
                </a:solidFill>
                <a:effectLst/>
                <a:latin typeface="Times New Roman" panose="02020603050405020304" pitchFamily="18" charset="0"/>
                <a:ea typeface="SimSun" panose="02010600030101010101" pitchFamily="2" charset="-122"/>
              </a:rPr>
              <a:t>Impacts of </a:t>
            </a:r>
            <a:r>
              <a:rPr lang="en-US" sz="1800" b="1" dirty="0" err="1">
                <a:solidFill>
                  <a:schemeClr val="accent5"/>
                </a:solidFill>
                <a:effectLst/>
                <a:latin typeface="Times New Roman" panose="02020603050405020304" pitchFamily="18" charset="0"/>
                <a:ea typeface="SimSun" panose="02010600030101010101" pitchFamily="2" charset="-122"/>
              </a:rPr>
              <a:t>Rooppur</a:t>
            </a:r>
            <a:r>
              <a:rPr lang="en-US" sz="1800" b="1" dirty="0">
                <a:solidFill>
                  <a:schemeClr val="accent5"/>
                </a:solidFill>
                <a:effectLst/>
                <a:latin typeface="Times New Roman" panose="02020603050405020304" pitchFamily="18" charset="0"/>
                <a:ea typeface="SimSun" panose="02010600030101010101" pitchFamily="2" charset="-122"/>
              </a:rPr>
              <a:t> Nuclear Power Plant</a:t>
            </a:r>
            <a:endParaRPr lang="en-US" dirty="0">
              <a:solidFill>
                <a:schemeClr val="accent5"/>
              </a:solidFill>
            </a:endParaRPr>
          </a:p>
        </p:txBody>
      </p:sp>
      <p:sp>
        <p:nvSpPr>
          <p:cNvPr id="7" name="Oval 6">
            <a:extLst>
              <a:ext uri="{FF2B5EF4-FFF2-40B4-BE49-F238E27FC236}">
                <a16:creationId xmlns:a16="http://schemas.microsoft.com/office/drawing/2014/main" id="{82EB3966-7052-E2E0-20BA-213E99E99095}"/>
              </a:ext>
            </a:extLst>
          </p:cNvPr>
          <p:cNvSpPr/>
          <p:nvPr/>
        </p:nvSpPr>
        <p:spPr>
          <a:xfrm>
            <a:off x="955497" y="995680"/>
            <a:ext cx="2563200" cy="12496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Environmental Impacts</a:t>
            </a:r>
            <a:endParaRPr lang="en-US" dirty="0"/>
          </a:p>
        </p:txBody>
      </p:sp>
      <p:sp>
        <p:nvSpPr>
          <p:cNvPr id="8" name="Oval 7">
            <a:extLst>
              <a:ext uri="{FF2B5EF4-FFF2-40B4-BE49-F238E27FC236}">
                <a16:creationId xmlns:a16="http://schemas.microsoft.com/office/drawing/2014/main" id="{027F5835-E138-678B-3E15-DAB7BABA6787}"/>
              </a:ext>
            </a:extLst>
          </p:cNvPr>
          <p:cNvSpPr/>
          <p:nvPr/>
        </p:nvSpPr>
        <p:spPr>
          <a:xfrm>
            <a:off x="4592319" y="904623"/>
            <a:ext cx="1889761" cy="127469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effectLst/>
                <a:latin typeface="Times New Roman" panose="02020603050405020304" pitchFamily="18" charset="0"/>
                <a:ea typeface="SimSun" panose="02010600030101010101" pitchFamily="2" charset="-122"/>
                <a:cs typeface="Arial" panose="020B0604020202020204" pitchFamily="34" charset="0"/>
              </a:rPr>
              <a:t>Ecological Impacts</a:t>
            </a:r>
            <a:endParaRPr lang="en-US" dirty="0"/>
          </a:p>
        </p:txBody>
      </p:sp>
      <p:sp>
        <p:nvSpPr>
          <p:cNvPr id="9" name="Oval 8">
            <a:extLst>
              <a:ext uri="{FF2B5EF4-FFF2-40B4-BE49-F238E27FC236}">
                <a16:creationId xmlns:a16="http://schemas.microsoft.com/office/drawing/2014/main" id="{E2075D1F-DD99-4A7E-6F02-21D8E4377B5F}"/>
              </a:ext>
            </a:extLst>
          </p:cNvPr>
          <p:cNvSpPr/>
          <p:nvPr/>
        </p:nvSpPr>
        <p:spPr>
          <a:xfrm>
            <a:off x="7391400" y="985520"/>
            <a:ext cx="2296160" cy="11785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effectLst/>
                <a:latin typeface="Times New Roman" panose="02020603050405020304" pitchFamily="18" charset="0"/>
                <a:ea typeface="SimSun" panose="02010600030101010101" pitchFamily="2" charset="-122"/>
                <a:cs typeface="Arial" panose="020B0604020202020204" pitchFamily="34" charset="0"/>
              </a:rPr>
              <a:t>Societal Impacts</a:t>
            </a:r>
            <a:endParaRPr lang="en-US" dirty="0"/>
          </a:p>
        </p:txBody>
      </p:sp>
      <p:sp>
        <p:nvSpPr>
          <p:cNvPr id="10" name="Oval 9">
            <a:extLst>
              <a:ext uri="{FF2B5EF4-FFF2-40B4-BE49-F238E27FC236}">
                <a16:creationId xmlns:a16="http://schemas.microsoft.com/office/drawing/2014/main" id="{92DACEEC-1832-ADF8-6F0A-02DDA9740A7A}"/>
              </a:ext>
            </a:extLst>
          </p:cNvPr>
          <p:cNvSpPr/>
          <p:nvPr/>
        </p:nvSpPr>
        <p:spPr>
          <a:xfrm>
            <a:off x="1846580" y="5059680"/>
            <a:ext cx="2293616" cy="13563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effectLst/>
                <a:latin typeface="Times New Roman" panose="02020603050405020304" pitchFamily="18" charset="0"/>
                <a:ea typeface="SimSun" panose="02010600030101010101" pitchFamily="2" charset="-122"/>
                <a:cs typeface="Arial" panose="020B0604020202020204" pitchFamily="34" charset="0"/>
              </a:rPr>
              <a:t>Air Quality</a:t>
            </a:r>
            <a:endParaRPr lang="en-US" dirty="0"/>
          </a:p>
        </p:txBody>
      </p:sp>
      <p:sp>
        <p:nvSpPr>
          <p:cNvPr id="11" name="Oval 10">
            <a:extLst>
              <a:ext uri="{FF2B5EF4-FFF2-40B4-BE49-F238E27FC236}">
                <a16:creationId xmlns:a16="http://schemas.microsoft.com/office/drawing/2014/main" id="{88CB6966-D980-E6C3-DF75-BFC335D0228A}"/>
              </a:ext>
            </a:extLst>
          </p:cNvPr>
          <p:cNvSpPr/>
          <p:nvPr/>
        </p:nvSpPr>
        <p:spPr>
          <a:xfrm>
            <a:off x="4836160" y="5095982"/>
            <a:ext cx="2367279" cy="1402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effectLst/>
                <a:latin typeface="Times New Roman" panose="02020603050405020304" pitchFamily="18" charset="0"/>
                <a:ea typeface="SimSun" panose="02010600030101010101" pitchFamily="2" charset="-122"/>
                <a:cs typeface="Arial" panose="020B0604020202020204" pitchFamily="34" charset="0"/>
              </a:rPr>
              <a:t>Water Quality</a:t>
            </a:r>
            <a:endParaRPr lang="en-US" dirty="0"/>
          </a:p>
        </p:txBody>
      </p:sp>
      <p:sp>
        <p:nvSpPr>
          <p:cNvPr id="12" name="Oval 11">
            <a:extLst>
              <a:ext uri="{FF2B5EF4-FFF2-40B4-BE49-F238E27FC236}">
                <a16:creationId xmlns:a16="http://schemas.microsoft.com/office/drawing/2014/main" id="{038A3122-4B32-1449-6553-AD4E3199997E}"/>
              </a:ext>
            </a:extLst>
          </p:cNvPr>
          <p:cNvSpPr/>
          <p:nvPr/>
        </p:nvSpPr>
        <p:spPr>
          <a:xfrm>
            <a:off x="7899401" y="4897120"/>
            <a:ext cx="2367278" cy="1402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effectLst/>
                <a:latin typeface="Times New Roman" panose="02020603050405020304" pitchFamily="18" charset="0"/>
                <a:ea typeface="SimSun" panose="02010600030101010101" pitchFamily="2" charset="-122"/>
                <a:cs typeface="Arial" panose="020B0604020202020204" pitchFamily="34" charset="0"/>
              </a:rPr>
              <a:t>Cultural Impacts</a:t>
            </a:r>
            <a:endParaRPr lang="en-US" dirty="0"/>
          </a:p>
        </p:txBody>
      </p:sp>
      <p:sp>
        <p:nvSpPr>
          <p:cNvPr id="13" name="Oval 12">
            <a:extLst>
              <a:ext uri="{FF2B5EF4-FFF2-40B4-BE49-F238E27FC236}">
                <a16:creationId xmlns:a16="http://schemas.microsoft.com/office/drawing/2014/main" id="{F402A59A-5B60-DC94-56D5-31D9B039E9EA}"/>
              </a:ext>
            </a:extLst>
          </p:cNvPr>
          <p:cNvSpPr/>
          <p:nvPr/>
        </p:nvSpPr>
        <p:spPr>
          <a:xfrm>
            <a:off x="1198880" y="3027680"/>
            <a:ext cx="2214880" cy="12496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effectLst/>
                <a:latin typeface="Times New Roman" panose="02020603050405020304" pitchFamily="18" charset="0"/>
                <a:ea typeface="SimSun" panose="02010600030101010101" pitchFamily="2" charset="-122"/>
                <a:cs typeface="Arial" panose="020B0604020202020204" pitchFamily="34" charset="0"/>
              </a:rPr>
              <a:t>Health Impacts</a:t>
            </a:r>
            <a:endParaRPr lang="en-US" dirty="0"/>
          </a:p>
        </p:txBody>
      </p:sp>
      <p:sp>
        <p:nvSpPr>
          <p:cNvPr id="14" name="Oval 13">
            <a:extLst>
              <a:ext uri="{FF2B5EF4-FFF2-40B4-BE49-F238E27FC236}">
                <a16:creationId xmlns:a16="http://schemas.microsoft.com/office/drawing/2014/main" id="{C05D63BF-8E8E-9814-3A3B-7AF32E3F6E33}"/>
              </a:ext>
            </a:extLst>
          </p:cNvPr>
          <p:cNvSpPr/>
          <p:nvPr/>
        </p:nvSpPr>
        <p:spPr>
          <a:xfrm>
            <a:off x="7929880" y="2783840"/>
            <a:ext cx="1839946" cy="11785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solidFill>
                  <a:schemeClr val="tx1"/>
                </a:solidFill>
                <a:effectLst/>
                <a:latin typeface="Times New Roman" panose="02020603050405020304" pitchFamily="18" charset="0"/>
                <a:ea typeface="SimSun" panose="02010600030101010101" pitchFamily="2" charset="-122"/>
                <a:cs typeface="Arial" panose="020B0604020202020204" pitchFamily="34" charset="0"/>
              </a:rPr>
              <a:t> Wildlife Impacts</a:t>
            </a:r>
            <a:endParaRPr lang="en-US" dirty="0"/>
          </a:p>
        </p:txBody>
      </p:sp>
      <p:cxnSp>
        <p:nvCxnSpPr>
          <p:cNvPr id="16" name="Straight Connector 15">
            <a:extLst>
              <a:ext uri="{FF2B5EF4-FFF2-40B4-BE49-F238E27FC236}">
                <a16:creationId xmlns:a16="http://schemas.microsoft.com/office/drawing/2014/main" id="{930074F6-77AF-7A7C-67C7-F2DDF4FA0901}"/>
              </a:ext>
            </a:extLst>
          </p:cNvPr>
          <p:cNvCxnSpPr>
            <a:cxnSpLocks/>
            <a:stCxn id="8" idx="4"/>
            <a:endCxn id="6" idx="0"/>
          </p:cNvCxnSpPr>
          <p:nvPr/>
        </p:nvCxnSpPr>
        <p:spPr>
          <a:xfrm>
            <a:off x="5537200" y="2179320"/>
            <a:ext cx="10160" cy="60452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ABE9D0F-5757-A6E8-A6D6-22E94D57292B}"/>
              </a:ext>
            </a:extLst>
          </p:cNvPr>
          <p:cNvCxnSpPr>
            <a:cxnSpLocks/>
            <a:stCxn id="7" idx="5"/>
            <a:endCxn id="6" idx="1"/>
          </p:cNvCxnSpPr>
          <p:nvPr/>
        </p:nvCxnSpPr>
        <p:spPr>
          <a:xfrm>
            <a:off x="3143325" y="2062349"/>
            <a:ext cx="1620957" cy="92682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9E7F380-715C-1707-ABB5-C85CB2902D1C}"/>
              </a:ext>
            </a:extLst>
          </p:cNvPr>
          <p:cNvCxnSpPr>
            <a:cxnSpLocks/>
            <a:stCxn id="9" idx="3"/>
            <a:endCxn id="6" idx="7"/>
          </p:cNvCxnSpPr>
          <p:nvPr/>
        </p:nvCxnSpPr>
        <p:spPr>
          <a:xfrm flipH="1">
            <a:off x="6330438" y="1991484"/>
            <a:ext cx="1397227" cy="99768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39F1ADA-CBED-A840-F4E2-0C46F2720003}"/>
              </a:ext>
            </a:extLst>
          </p:cNvPr>
          <p:cNvCxnSpPr>
            <a:cxnSpLocks/>
            <a:stCxn id="13" idx="6"/>
          </p:cNvCxnSpPr>
          <p:nvPr/>
        </p:nvCxnSpPr>
        <p:spPr>
          <a:xfrm flipV="1">
            <a:off x="3413760" y="3606800"/>
            <a:ext cx="1071880" cy="4572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073F2A5-1BD8-CF6D-7C22-FC49BCC05176}"/>
              </a:ext>
            </a:extLst>
          </p:cNvPr>
          <p:cNvCxnSpPr>
            <a:cxnSpLocks/>
            <a:stCxn id="14" idx="2"/>
            <a:endCxn id="6" idx="6"/>
          </p:cNvCxnSpPr>
          <p:nvPr/>
        </p:nvCxnSpPr>
        <p:spPr>
          <a:xfrm flipH="1">
            <a:off x="6654800" y="3373120"/>
            <a:ext cx="1275080" cy="11176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397C0BA-DA73-4A1A-C192-890F94BB0D86}"/>
              </a:ext>
            </a:extLst>
          </p:cNvPr>
          <p:cNvCxnSpPr>
            <a:cxnSpLocks/>
          </p:cNvCxnSpPr>
          <p:nvPr/>
        </p:nvCxnSpPr>
        <p:spPr>
          <a:xfrm flipV="1">
            <a:off x="5709920" y="4185920"/>
            <a:ext cx="0" cy="91653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D88B952-414B-B9BC-A9B3-7CC059914D23}"/>
              </a:ext>
            </a:extLst>
          </p:cNvPr>
          <p:cNvCxnSpPr>
            <a:cxnSpLocks/>
            <a:stCxn id="10" idx="7"/>
          </p:cNvCxnSpPr>
          <p:nvPr/>
        </p:nvCxnSpPr>
        <p:spPr>
          <a:xfrm flipV="1">
            <a:off x="3804304" y="4043680"/>
            <a:ext cx="1031856" cy="121463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28D8533-4167-818A-CC5C-D4BD5AE12E98}"/>
              </a:ext>
            </a:extLst>
          </p:cNvPr>
          <p:cNvCxnSpPr>
            <a:cxnSpLocks/>
            <a:endCxn id="12" idx="1"/>
          </p:cNvCxnSpPr>
          <p:nvPr/>
        </p:nvCxnSpPr>
        <p:spPr>
          <a:xfrm>
            <a:off x="6482081" y="3868830"/>
            <a:ext cx="1764000" cy="123362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47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94FA8CD-8B8A-160E-6147-29D21907092A}"/>
              </a:ext>
            </a:extLst>
          </p:cNvPr>
          <p:cNvSpPr txBox="1"/>
          <p:nvPr/>
        </p:nvSpPr>
        <p:spPr>
          <a:xfrm>
            <a:off x="776327" y="150915"/>
            <a:ext cx="9931400" cy="5447645"/>
          </a:xfrm>
          <a:prstGeom prst="rect">
            <a:avLst/>
          </a:prstGeom>
          <a:noFill/>
        </p:spPr>
        <p:txBody>
          <a:bodyPr wrap="square" rtlCol="0">
            <a:spAutoFit/>
          </a:bodyPr>
          <a:lstStyle/>
          <a:p>
            <a:r>
              <a:rPr lang="en-US" sz="2400" b="1" dirty="0"/>
              <a:t>                             </a:t>
            </a:r>
            <a:r>
              <a:rPr lang="en-US" sz="3600" b="1" dirty="0"/>
              <a:t>Environmental Impacts</a:t>
            </a:r>
            <a:endParaRPr lang="en-US" sz="2400" b="1" dirty="0"/>
          </a:p>
          <a:p>
            <a:endParaRPr lang="en-US" sz="2400" b="1" dirty="0"/>
          </a:p>
          <a:p>
            <a:pPr marL="0" indent="0">
              <a:buNone/>
            </a:pPr>
            <a:r>
              <a:rPr lang="en-US" sz="2400" b="1" dirty="0">
                <a:solidFill>
                  <a:srgbClr val="FFFF00"/>
                </a:solidFill>
              </a:rPr>
              <a:t>Positive impact: </a:t>
            </a:r>
          </a:p>
          <a:p>
            <a:pPr>
              <a:buFont typeface="Wingdings" panose="05000000000000000000" pitchFamily="2" charset="2"/>
              <a:buChar char="Ø"/>
            </a:pPr>
            <a:r>
              <a:rPr lang="en-US" sz="2400" dirty="0">
                <a:solidFill>
                  <a:srgbClr val="FFFF00"/>
                </a:solidFill>
              </a:rPr>
              <a:t>reduce greenhouse gases </a:t>
            </a:r>
          </a:p>
          <a:p>
            <a:pPr>
              <a:buFont typeface="Wingdings" panose="05000000000000000000" pitchFamily="2" charset="2"/>
              <a:buChar char="Ø"/>
            </a:pPr>
            <a:r>
              <a:rPr lang="en-US" sz="2400" dirty="0">
                <a:solidFill>
                  <a:srgbClr val="FFFF00"/>
                </a:solidFill>
              </a:rPr>
              <a:t>Decrease dependency of imported fossil fuel </a:t>
            </a:r>
          </a:p>
          <a:p>
            <a:pPr>
              <a:buFont typeface="Wingdings" panose="05000000000000000000" pitchFamily="2" charset="2"/>
              <a:buChar char="Ø"/>
            </a:pPr>
            <a:r>
              <a:rPr lang="en-US" sz="2400" dirty="0">
                <a:solidFill>
                  <a:srgbClr val="FFFF00"/>
                </a:solidFill>
              </a:rPr>
              <a:t>support sustainable development </a:t>
            </a:r>
          </a:p>
          <a:p>
            <a:endParaRPr lang="en-US" sz="2400" dirty="0">
              <a:solidFill>
                <a:srgbClr val="FFFF00"/>
              </a:solidFill>
            </a:endParaRPr>
          </a:p>
          <a:p>
            <a:pPr marL="0" indent="0">
              <a:buNone/>
            </a:pPr>
            <a:r>
              <a:rPr lang="en-US" sz="2400" b="1" dirty="0">
                <a:solidFill>
                  <a:srgbClr val="FFFF00"/>
                </a:solidFill>
              </a:rPr>
              <a:t>Negative impact : </a:t>
            </a:r>
          </a:p>
          <a:p>
            <a:pPr>
              <a:buFont typeface="Wingdings" panose="05000000000000000000" pitchFamily="2" charset="2"/>
              <a:buChar char="Ø"/>
            </a:pPr>
            <a:r>
              <a:rPr lang="en-US" sz="2400" dirty="0">
                <a:solidFill>
                  <a:srgbClr val="FFFF00"/>
                </a:solidFill>
              </a:rPr>
              <a:t>Radioactive waste management </a:t>
            </a:r>
          </a:p>
          <a:p>
            <a:pPr>
              <a:buFont typeface="Wingdings" panose="05000000000000000000" pitchFamily="2" charset="2"/>
              <a:buChar char="Ø"/>
            </a:pPr>
            <a:r>
              <a:rPr lang="en-US" sz="2400" dirty="0">
                <a:solidFill>
                  <a:srgbClr val="FFFF00"/>
                </a:solidFill>
              </a:rPr>
              <a:t>Water usage and thermal pollution </a:t>
            </a:r>
          </a:p>
          <a:p>
            <a:pPr>
              <a:buFont typeface="Wingdings" panose="05000000000000000000" pitchFamily="2" charset="2"/>
              <a:buChar char="Ø"/>
            </a:pPr>
            <a:r>
              <a:rPr lang="en-US" sz="2400" dirty="0">
                <a:solidFill>
                  <a:srgbClr val="FFFF00"/>
                </a:solidFill>
              </a:rPr>
              <a:t>Accidental risk</a:t>
            </a:r>
          </a:p>
          <a:p>
            <a:pPr>
              <a:buFont typeface="Wingdings" panose="05000000000000000000" pitchFamily="2" charset="2"/>
              <a:buChar char="Ø"/>
            </a:pPr>
            <a:r>
              <a:rPr lang="en-US" sz="2400" dirty="0">
                <a:solidFill>
                  <a:srgbClr val="FFFF00"/>
                </a:solidFill>
              </a:rPr>
              <a:t>Land Use</a:t>
            </a:r>
          </a:p>
          <a:p>
            <a:pPr>
              <a:buFont typeface="Wingdings" panose="05000000000000000000" pitchFamily="2" charset="2"/>
              <a:buChar char="Ø"/>
            </a:pPr>
            <a:r>
              <a:rPr lang="en-US" sz="2400" dirty="0">
                <a:solidFill>
                  <a:srgbClr val="FFFF00"/>
                </a:solidFill>
              </a:rPr>
              <a:t>Biodiversity</a:t>
            </a:r>
          </a:p>
          <a:p>
            <a:endParaRPr lang="en-US" sz="2400" b="1" dirty="0">
              <a:latin typeface="Times New Roman" panose="02020603050405020304" pitchFamily="18"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103928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2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A0C224-6092-7D95-2A03-0A443F57356B}"/>
              </a:ext>
            </a:extLst>
          </p:cNvPr>
          <p:cNvSpPr>
            <a:spLocks noGrp="1"/>
          </p:cNvSpPr>
          <p:nvPr>
            <p:ph idx="1"/>
          </p:nvPr>
        </p:nvSpPr>
        <p:spPr>
          <a:xfrm>
            <a:off x="790350" y="1"/>
            <a:ext cx="8733794" cy="6858000"/>
          </a:xfrm>
          <a:blipFill>
            <a:blip r:embed="rId2"/>
            <a:stretch>
              <a:fillRect/>
            </a:stretch>
          </a:blipFill>
        </p:spPr>
        <p:txBody>
          <a:bodyPr>
            <a:normAutofit/>
          </a:bodyPr>
          <a:lstStyle/>
          <a:p>
            <a:pPr marL="0" indent="0">
              <a:buNone/>
            </a:pPr>
            <a:r>
              <a:rPr lang="en-US" sz="3600" b="1" dirty="0">
                <a:solidFill>
                  <a:schemeClr val="accent5"/>
                </a:solidFill>
                <a:effectLst/>
                <a:latin typeface="Times New Roman" panose="02020603050405020304" pitchFamily="18" charset="0"/>
                <a:ea typeface="SimSun" panose="02010600030101010101" pitchFamily="2" charset="-122"/>
                <a:cs typeface="Arial" panose="020B0604020202020204" pitchFamily="34" charset="0"/>
              </a:rPr>
              <a:t>        Ecological Impacts</a:t>
            </a:r>
            <a:r>
              <a:rPr lang="en-US" sz="3600" b="1" dirty="0">
                <a:solidFill>
                  <a:srgbClr val="FFFF00"/>
                </a:solidFill>
                <a:effectLst/>
                <a:latin typeface="Times New Roman" panose="02020603050405020304" pitchFamily="18" charset="0"/>
                <a:ea typeface="SimSun" panose="02010600030101010101" pitchFamily="2" charset="-122"/>
                <a:cs typeface="Arial" panose="020B0604020202020204" pitchFamily="34" charset="0"/>
              </a:rPr>
              <a:t>      </a:t>
            </a:r>
            <a:r>
              <a:rPr lang="en-US" sz="3600" b="1" dirty="0">
                <a:solidFill>
                  <a:schemeClr val="accent5"/>
                </a:solidFill>
                <a:effectLst/>
                <a:latin typeface="Times New Roman" panose="02020603050405020304" pitchFamily="18" charset="0"/>
                <a:ea typeface="SimSun" panose="02010600030101010101" pitchFamily="2" charset="-122"/>
                <a:cs typeface="Arial" panose="020B0604020202020204" pitchFamily="34" charset="0"/>
              </a:rPr>
              <a:t>Societal Impacts</a:t>
            </a:r>
          </a:p>
          <a:p>
            <a:pPr marL="0" indent="0">
              <a:buNone/>
            </a:pPr>
            <a:r>
              <a:rPr lang="en-US" sz="2400" b="1" dirty="0">
                <a:solidFill>
                  <a:schemeClr val="accent5"/>
                </a:solidFill>
                <a:effectLst/>
                <a:latin typeface="Times New Roman" panose="02020603050405020304" pitchFamily="18" charset="0"/>
                <a:ea typeface="SimSun" panose="02010600030101010101" pitchFamily="2" charset="-122"/>
                <a:cs typeface="Arial" panose="020B0604020202020204" pitchFamily="34" charset="0"/>
              </a:rPr>
              <a:t>                 1. Water Ecosystems            1.  Economic Development</a:t>
            </a:r>
          </a:p>
          <a:p>
            <a:pPr marL="0" indent="0">
              <a:buNone/>
            </a:pPr>
            <a:r>
              <a:rPr lang="en-US" sz="2400" b="1" dirty="0">
                <a:solidFill>
                  <a:schemeClr val="accent5"/>
                </a:solidFill>
                <a:latin typeface="Times New Roman" panose="02020603050405020304" pitchFamily="18" charset="0"/>
                <a:ea typeface="SimSun" panose="02010600030101010101" pitchFamily="2" charset="-122"/>
                <a:cs typeface="Arial" panose="020B0604020202020204" pitchFamily="34" charset="0"/>
              </a:rPr>
              <a:t>                 </a:t>
            </a:r>
            <a:r>
              <a:rPr lang="en-US" sz="2400" b="1" dirty="0">
                <a:solidFill>
                  <a:schemeClr val="accent5"/>
                </a:solidFill>
                <a:effectLst/>
                <a:latin typeface="Times New Roman" panose="02020603050405020304" pitchFamily="18" charset="0"/>
                <a:ea typeface="SimSun" panose="02010600030101010101" pitchFamily="2" charset="-122"/>
                <a:cs typeface="Arial" panose="020B0604020202020204" pitchFamily="34" charset="0"/>
              </a:rPr>
              <a:t>2. Thermal Pollution           2. Community Displacement</a:t>
            </a:r>
            <a:endParaRPr lang="en-US" sz="2400" dirty="0">
              <a:solidFill>
                <a:schemeClr val="accent5"/>
              </a:solidFill>
            </a:endParaRPr>
          </a:p>
          <a:p>
            <a:pPr marL="0" indent="0">
              <a:buNone/>
            </a:pPr>
            <a:endParaRPr lang="en-US" sz="2400" b="1" dirty="0">
              <a:solidFill>
                <a:schemeClr val="accent5"/>
              </a:solidFill>
              <a:effectLst/>
              <a:latin typeface="Times New Roman" panose="02020603050405020304" pitchFamily="18" charset="0"/>
              <a:ea typeface="SimSun" panose="02010600030101010101" pitchFamily="2" charset="-122"/>
              <a:cs typeface="Arial" panose="020B0604020202020204" pitchFamily="34" charset="0"/>
            </a:endParaRPr>
          </a:p>
          <a:p>
            <a:pPr marL="0" indent="0">
              <a:buNone/>
            </a:pPr>
            <a:r>
              <a:rPr lang="en-US" sz="2000" b="1" dirty="0">
                <a:solidFill>
                  <a:schemeClr val="accent5"/>
                </a:solidFill>
                <a:latin typeface="Times New Roman" panose="02020603050405020304" pitchFamily="18" charset="0"/>
                <a:ea typeface="SimSun" panose="02010600030101010101" pitchFamily="2" charset="-122"/>
                <a:cs typeface="Arial" panose="020B0604020202020204" pitchFamily="34" charset="0"/>
              </a:rPr>
              <a:t>                                                                                    </a:t>
            </a:r>
            <a:endParaRPr lang="en-US" sz="3600" b="1" dirty="0">
              <a:solidFill>
                <a:srgbClr val="FFFF00"/>
              </a:solidFill>
              <a:latin typeface="Times New Roman" panose="02020603050405020304" pitchFamily="18"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104362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6000" b="-3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4AF810-1C46-8889-084B-A573038439E4}"/>
              </a:ext>
            </a:extLst>
          </p:cNvPr>
          <p:cNvSpPr>
            <a:spLocks noGrp="1"/>
          </p:cNvSpPr>
          <p:nvPr>
            <p:ph idx="1"/>
          </p:nvPr>
        </p:nvSpPr>
        <p:spPr>
          <a:xfrm>
            <a:off x="113017" y="200406"/>
            <a:ext cx="11054992" cy="6657594"/>
          </a:xfrm>
          <a:ln>
            <a:noFill/>
          </a:ln>
        </p:spPr>
        <p:txBody>
          <a:bodyPr>
            <a:normAutofit/>
          </a:bodyPr>
          <a:lstStyle/>
          <a:p>
            <a:pPr marL="0" indent="0">
              <a:buNone/>
            </a:pPr>
            <a:endParaRPr lang="en-US" sz="3600" b="1" dirty="0">
              <a:solidFill>
                <a:schemeClr val="tx1"/>
              </a:solidFill>
              <a:effectLst/>
              <a:latin typeface="Times New Roman" panose="02020603050405020304" pitchFamily="18" charset="0"/>
              <a:ea typeface="SimSun" panose="02010600030101010101" pitchFamily="2" charset="-122"/>
              <a:cs typeface="Arial" panose="020B0604020202020204" pitchFamily="34" charset="0"/>
            </a:endParaRPr>
          </a:p>
          <a:p>
            <a:pPr marL="0" indent="0">
              <a:buNone/>
            </a:pPr>
            <a:endParaRPr lang="en-US" sz="3600" b="1" dirty="0">
              <a:solidFill>
                <a:schemeClr val="tx1"/>
              </a:solidFill>
              <a:latin typeface="Times New Roman" panose="02020603050405020304" pitchFamily="18" charset="0"/>
              <a:ea typeface="SimSun" panose="02010600030101010101" pitchFamily="2" charset="-122"/>
              <a:cs typeface="Arial" panose="020B0604020202020204" pitchFamily="34" charset="0"/>
            </a:endParaRPr>
          </a:p>
          <a:p>
            <a:pPr marL="0" indent="0">
              <a:buNone/>
            </a:pPr>
            <a:endParaRPr lang="en-US" sz="3600" b="1" dirty="0">
              <a:solidFill>
                <a:schemeClr val="tx1"/>
              </a:solidFill>
              <a:latin typeface="Times New Roman" panose="02020603050405020304" pitchFamily="18" charset="0"/>
              <a:ea typeface="SimSun" panose="02010600030101010101" pitchFamily="2" charset="-122"/>
              <a:cs typeface="Arial" panose="020B0604020202020204" pitchFamily="34" charset="0"/>
            </a:endParaRPr>
          </a:p>
          <a:p>
            <a:pPr marL="0" indent="0">
              <a:buNone/>
            </a:pPr>
            <a:r>
              <a:rPr lang="en-US" sz="3600" b="1" dirty="0">
                <a:solidFill>
                  <a:srgbClr val="002060"/>
                </a:solidFill>
                <a:effectLst/>
                <a:latin typeface="Times New Roman" panose="02020603050405020304" pitchFamily="18" charset="0"/>
                <a:ea typeface="SimSun" panose="02010600030101010101" pitchFamily="2" charset="-122"/>
                <a:cs typeface="Arial" panose="020B0604020202020204" pitchFamily="34" charset="0"/>
              </a:rPr>
              <a:t>Health Impacts</a:t>
            </a:r>
          </a:p>
          <a:p>
            <a:pPr marL="0" indent="0">
              <a:buNone/>
            </a:pPr>
            <a:r>
              <a:rPr lang="en-US" sz="2400" b="1" dirty="0">
                <a:solidFill>
                  <a:srgbClr val="002060"/>
                </a:solidFill>
                <a:effectLst/>
                <a:latin typeface="Times New Roman" panose="02020603050405020304" pitchFamily="18" charset="0"/>
                <a:ea typeface="SimSun" panose="02010600030101010101" pitchFamily="2" charset="-122"/>
                <a:cs typeface="Arial" panose="020B0604020202020204" pitchFamily="34" charset="0"/>
              </a:rPr>
              <a:t>1. Radiation Exposure</a:t>
            </a:r>
          </a:p>
          <a:p>
            <a:pPr marL="0" indent="0">
              <a:buNone/>
            </a:pPr>
            <a:r>
              <a:rPr lang="en-US" sz="2400" b="1" dirty="0">
                <a:solidFill>
                  <a:srgbClr val="002060"/>
                </a:solidFill>
                <a:effectLst/>
                <a:latin typeface="Times New Roman" panose="02020603050405020304" pitchFamily="18" charset="0"/>
                <a:ea typeface="SimSun" panose="02010600030101010101" pitchFamily="2" charset="-122"/>
                <a:cs typeface="Arial" panose="020B0604020202020204" pitchFamily="34" charset="0"/>
              </a:rPr>
              <a:t>2. Public Health Infrastructure</a:t>
            </a:r>
          </a:p>
          <a:p>
            <a:pPr marL="0" indent="0">
              <a:buNone/>
            </a:pPr>
            <a:r>
              <a:rPr lang="en-US" sz="3600" b="1" dirty="0">
                <a:solidFill>
                  <a:schemeClr val="tx1"/>
                </a:solidFill>
                <a:effectLst/>
                <a:latin typeface="Times New Roman" panose="02020603050405020304" pitchFamily="18" charset="0"/>
                <a:ea typeface="SimSun" panose="02010600030101010101" pitchFamily="2" charset="-122"/>
                <a:cs typeface="Arial" panose="020B0604020202020204" pitchFamily="34" charset="0"/>
              </a:rPr>
              <a:t>                                                                                                                                                       </a:t>
            </a:r>
          </a:p>
          <a:p>
            <a:pPr marL="0" indent="0">
              <a:buNone/>
            </a:pPr>
            <a:r>
              <a:rPr lang="en-US" sz="3600" b="1" dirty="0">
                <a:solidFill>
                  <a:schemeClr val="tx1"/>
                </a:solidFill>
                <a:latin typeface="Times New Roman" panose="02020603050405020304" pitchFamily="18" charset="0"/>
                <a:ea typeface="SimSun" panose="02010600030101010101" pitchFamily="2" charset="-122"/>
                <a:cs typeface="Arial" panose="020B0604020202020204" pitchFamily="34" charset="0"/>
              </a:rPr>
              <a:t>                                                               </a:t>
            </a:r>
            <a:r>
              <a:rPr lang="en-US" sz="3600" b="1" dirty="0">
                <a:solidFill>
                  <a:srgbClr val="002060"/>
                </a:solidFill>
                <a:effectLst/>
                <a:latin typeface="Times New Roman" panose="02020603050405020304" pitchFamily="18" charset="0"/>
                <a:ea typeface="SimSun" panose="02010600030101010101" pitchFamily="2" charset="-122"/>
                <a:cs typeface="Arial" panose="020B0604020202020204" pitchFamily="34" charset="0"/>
              </a:rPr>
              <a:t>Wildlife Impacts</a:t>
            </a:r>
          </a:p>
          <a:p>
            <a:pPr marL="0" indent="0">
              <a:buNone/>
            </a:pPr>
            <a:r>
              <a:rPr lang="en-US" sz="2400" b="1" dirty="0">
                <a:solidFill>
                  <a:srgbClr val="002060"/>
                </a:solidFill>
                <a:effectLst/>
                <a:latin typeface="Times New Roman" panose="02020603050405020304" pitchFamily="18" charset="0"/>
                <a:ea typeface="SimSun" panose="02010600030101010101" pitchFamily="2" charset="-122"/>
                <a:cs typeface="Arial" panose="020B0604020202020204" pitchFamily="34" charset="0"/>
              </a:rPr>
              <a:t>                                                                                                 1. Habitat Loss</a:t>
            </a:r>
            <a:r>
              <a:rPr lang="en-US" sz="2400" b="1" dirty="0">
                <a:solidFill>
                  <a:srgbClr val="002060"/>
                </a:solidFill>
                <a:latin typeface="Times New Roman" panose="02020603050405020304" pitchFamily="18" charset="0"/>
                <a:ea typeface="SimSun" panose="02010600030101010101" pitchFamily="2" charset="-122"/>
                <a:cs typeface="Arial" panose="020B0604020202020204" pitchFamily="34" charset="0"/>
              </a:rPr>
              <a:t> </a:t>
            </a:r>
            <a:br>
              <a:rPr lang="en-US" sz="2400" dirty="0">
                <a:solidFill>
                  <a:srgbClr val="002060"/>
                </a:solidFill>
                <a:effectLst/>
                <a:latin typeface="Calibri" panose="020F0502020204030204" pitchFamily="34" charset="0"/>
                <a:ea typeface="SimSun" panose="02010600030101010101" pitchFamily="2" charset="-122"/>
                <a:cs typeface="Arial" panose="020B0604020202020204" pitchFamily="34" charset="0"/>
              </a:rPr>
            </a:br>
            <a:r>
              <a:rPr lang="en-US" sz="2400" dirty="0">
                <a:solidFill>
                  <a:srgbClr val="002060"/>
                </a:solidFill>
                <a:effectLst/>
                <a:latin typeface="Calibri" panose="020F0502020204030204" pitchFamily="34" charset="0"/>
                <a:ea typeface="SimSun" panose="02010600030101010101" pitchFamily="2" charset="-122"/>
                <a:cs typeface="Arial" panose="020B0604020202020204" pitchFamily="34" charset="0"/>
              </a:rPr>
              <a:t>                                                                                                             </a:t>
            </a:r>
            <a:r>
              <a:rPr lang="en-US" sz="2400" b="1" dirty="0">
                <a:solidFill>
                  <a:srgbClr val="002060"/>
                </a:solidFill>
                <a:effectLst/>
                <a:latin typeface="Calibri" panose="020F0502020204030204" pitchFamily="34" charset="0"/>
                <a:ea typeface="SimSun" panose="02010600030101010101" pitchFamily="2" charset="-122"/>
                <a:cs typeface="Arial" panose="020B0604020202020204" pitchFamily="34" charset="0"/>
              </a:rPr>
              <a:t>2.</a:t>
            </a:r>
            <a:r>
              <a:rPr lang="en-US" sz="2400" dirty="0">
                <a:solidFill>
                  <a:srgbClr val="002060"/>
                </a:solidFill>
                <a:effectLst/>
                <a:latin typeface="Calibri" panose="020F0502020204030204" pitchFamily="34" charset="0"/>
                <a:ea typeface="SimSun" panose="02010600030101010101" pitchFamily="2" charset="-122"/>
                <a:cs typeface="Arial" panose="020B0604020202020204" pitchFamily="34" charset="0"/>
              </a:rPr>
              <a:t> </a:t>
            </a:r>
            <a:r>
              <a:rPr lang="en-US" sz="2400" b="1" dirty="0">
                <a:solidFill>
                  <a:srgbClr val="002060"/>
                </a:solidFill>
                <a:effectLst/>
                <a:latin typeface="Times New Roman" panose="02020603050405020304" pitchFamily="18" charset="0"/>
                <a:ea typeface="SimSun" panose="02010600030101010101" pitchFamily="2" charset="-122"/>
                <a:cs typeface="Arial" panose="020B0604020202020204" pitchFamily="34" charset="0"/>
              </a:rPr>
              <a:t>Migration Patterns</a:t>
            </a:r>
            <a:endParaRPr lang="en-US" sz="2400" dirty="0">
              <a:solidFill>
                <a:srgbClr val="002060"/>
              </a:solidFill>
            </a:endParaRPr>
          </a:p>
        </p:txBody>
      </p:sp>
    </p:spTree>
    <p:extLst>
      <p:ext uri="{BB962C8B-B14F-4D97-AF65-F5344CB8AC3E}">
        <p14:creationId xmlns:p14="http://schemas.microsoft.com/office/powerpoint/2010/main" val="365118901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505</TotalTime>
  <Words>425</Words>
  <Application>Microsoft Office PowerPoint</Application>
  <PresentationFormat>Widescreen</PresentationFormat>
  <Paragraphs>64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Calibri Light</vt:lpstr>
      <vt:lpstr>Symbol</vt:lpstr>
      <vt:lpstr>Times New Roman</vt:lpstr>
      <vt:lpstr>Trebuchet MS</vt:lpstr>
      <vt:lpstr>Wingdings</vt:lpstr>
      <vt:lpstr>Wingdings 3</vt:lpstr>
      <vt:lpstr>Facet</vt:lpstr>
      <vt:lpstr>Welcome To Our Presentation</vt:lpstr>
      <vt:lpstr>Topic: Environmental impact assessment of Rooppur Nuclear Power Plant </vt:lpstr>
      <vt:lpstr>                   Rooppur Nuclear Power  Plant</vt:lpstr>
      <vt:lpstr>Study Area: Rooppur Nuclear Power Plant, Ishwardi, Bangladesh </vt:lpstr>
      <vt:lpstr>PowerPoint Presentation</vt:lpstr>
      <vt:lpstr>PowerPoint Presentation</vt:lpstr>
      <vt:lpstr>PowerPoint Presentation</vt:lpstr>
      <vt:lpstr>PowerPoint Presentation</vt:lpstr>
      <vt:lpstr>PowerPoint Presentation</vt:lpstr>
      <vt:lpstr>                        Recommendation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 Abid</dc:creator>
  <cp:lastModifiedBy>Al Abid</cp:lastModifiedBy>
  <cp:revision>11</cp:revision>
  <dcterms:created xsi:type="dcterms:W3CDTF">2024-10-26T07:42:37Z</dcterms:created>
  <dcterms:modified xsi:type="dcterms:W3CDTF">2024-12-05T10:41:32Z</dcterms:modified>
</cp:coreProperties>
</file>